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9" r:id="rId3"/>
    <p:sldId id="274" r:id="rId4"/>
    <p:sldId id="260" r:id="rId5"/>
    <p:sldId id="275" r:id="rId6"/>
    <p:sldId id="261" r:id="rId7"/>
    <p:sldId id="272" r:id="rId8"/>
    <p:sldId id="273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2" autoAdjust="0"/>
    <p:restoredTop sz="94660"/>
  </p:normalViewPr>
  <p:slideViewPr>
    <p:cSldViewPr snapToGrid="0">
      <p:cViewPr>
        <p:scale>
          <a:sx n="90" d="100"/>
          <a:sy n="90" d="100"/>
        </p:scale>
        <p:origin x="-50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20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a:rPr>
              <a:t>2014-2015 Öğretim Yılı Yükseköğretimde Okuyan Öğrenci Sayıları</a:t>
            </a:r>
          </a:p>
        </c:rich>
      </c:tx>
      <c:layout>
        <c:manualLayout>
          <c:xMode val="edge"/>
          <c:yMode val="edge"/>
          <c:x val="0.13178805774278216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5">
                  <a:lumMod val="60000"/>
                  <a:lumOff val="40000"/>
                </a:schemeClr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Önlisans</c:v>
                </c:pt>
                <c:pt idx="1">
                  <c:v>Lisans</c:v>
                </c:pt>
                <c:pt idx="2">
                  <c:v>Yük.Lisans</c:v>
                </c:pt>
                <c:pt idx="3">
                  <c:v>Doktora</c:v>
                </c:pt>
                <c:pt idx="4">
                  <c:v>Toplam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1062823</c:v>
                </c:pt>
                <c:pt idx="1">
                  <c:v>1967703</c:v>
                </c:pt>
                <c:pt idx="2">
                  <c:v>200597</c:v>
                </c:pt>
                <c:pt idx="3">
                  <c:v>45535</c:v>
                </c:pt>
                <c:pt idx="4">
                  <c:v>3276658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KADIN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Önlisans</c:v>
                </c:pt>
                <c:pt idx="1">
                  <c:v>Lisans</c:v>
                </c:pt>
                <c:pt idx="2">
                  <c:v>Yük.Lisans</c:v>
                </c:pt>
                <c:pt idx="3">
                  <c:v>Doktora</c:v>
                </c:pt>
                <c:pt idx="4">
                  <c:v>Toplam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950939</c:v>
                </c:pt>
                <c:pt idx="1">
                  <c:v>1661097</c:v>
                </c:pt>
                <c:pt idx="2">
                  <c:v>141504</c:v>
                </c:pt>
                <c:pt idx="3">
                  <c:v>32688</c:v>
                </c:pt>
                <c:pt idx="4">
                  <c:v>2786228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79264"/>
        <c:axId val="61580800"/>
      </c:barChart>
      <c:catAx>
        <c:axId val="615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580800"/>
        <c:crosses val="autoZero"/>
        <c:auto val="1"/>
        <c:lblAlgn val="ctr"/>
        <c:lblOffset val="100"/>
        <c:noMultiLvlLbl val="0"/>
      </c:catAx>
      <c:valAx>
        <c:axId val="6158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57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innerShdw blurRad="114300">
              <a:schemeClr val="accent2">
                <a:lumMod val="75000"/>
              </a:schemeClr>
            </a:innerShdw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2700000" scaled="0"/>
    </a:gradFill>
    <a:ln w="9525" cap="flat" cmpd="sng" algn="ctr">
      <a:gradFill flip="none" rotWithShape="1">
        <a:gsLst>
          <a:gs pos="0">
            <a:schemeClr val="accent1">
              <a:lumMod val="0"/>
              <a:lumOff val="100000"/>
            </a:schemeClr>
          </a:gs>
          <a:gs pos="35000">
            <a:schemeClr val="accent1">
              <a:lumMod val="0"/>
              <a:lumOff val="100000"/>
            </a:schemeClr>
          </a:gs>
          <a:gs pos="100000">
            <a:schemeClr val="accent1">
              <a:lumMod val="100000"/>
            </a:schemeClr>
          </a:gs>
        </a:gsLst>
        <a:path path="circle">
          <a:fillToRect l="50000" t="-80000" r="50000" b="180000"/>
        </a:path>
        <a:tileRect/>
      </a:gradFill>
      <a:round/>
    </a:ln>
    <a:effectLst>
      <a:glow rad="139700">
        <a:schemeClr val="accent5">
          <a:satMod val="175000"/>
          <a:alpha val="40000"/>
        </a:schemeClr>
      </a:glow>
      <a:innerShdw blurRad="114300">
        <a:prstClr val="black"/>
      </a:innerShdw>
    </a:effectLst>
    <a:scene3d>
      <a:camera prst="orthographicFront"/>
      <a:lightRig rig="chilly" dir="t"/>
    </a:scene3d>
    <a:sp3d/>
  </c:spPr>
  <c:txPr>
    <a:bodyPr/>
    <a:lstStyle/>
    <a:p>
      <a:pPr>
        <a:defRPr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10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a:rPr>
              <a:t>2014-2015 Öğretim Yılı Yükseköğretimde</a:t>
            </a:r>
            <a:r>
              <a:rPr lang="tr-TR" sz="1100" baseline="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a:rPr>
              <a:t> Çalışan Öğretim Elemanı</a:t>
            </a:r>
            <a:r>
              <a:rPr lang="tr-TR" sz="110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a:rPr>
              <a:t> Sayıları</a:t>
            </a:r>
          </a:p>
        </c:rich>
      </c:tx>
      <c:layout>
        <c:manualLayout>
          <c:xMode val="edge"/>
          <c:yMode val="edge"/>
          <c:x val="0.12484361329833771"/>
          <c:y val="3.57142857142857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5">
                  <a:lumMod val="60000"/>
                  <a:lumOff val="40000"/>
                </a:schemeClr>
              </a:inn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Araş. Gör.</c:v>
                </c:pt>
                <c:pt idx="1">
                  <c:v>Uzman</c:v>
                </c:pt>
                <c:pt idx="2">
                  <c:v>Okutman</c:v>
                </c:pt>
                <c:pt idx="3">
                  <c:v>Öğr. Gör.</c:v>
                </c:pt>
                <c:pt idx="4">
                  <c:v>Yrd. Doç.</c:v>
                </c:pt>
                <c:pt idx="5">
                  <c:v>Doç.</c:v>
                </c:pt>
                <c:pt idx="6">
                  <c:v>Prof.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22790</c:v>
                </c:pt>
                <c:pt idx="1">
                  <c:v>1919</c:v>
                </c:pt>
                <c:pt idx="2">
                  <c:v>3902</c:v>
                </c:pt>
                <c:pt idx="3">
                  <c:v>11957</c:v>
                </c:pt>
                <c:pt idx="4">
                  <c:v>20152</c:v>
                </c:pt>
                <c:pt idx="5">
                  <c:v>9292</c:v>
                </c:pt>
                <c:pt idx="6">
                  <c:v>14751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KADIN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Araş. Gör.</c:v>
                </c:pt>
                <c:pt idx="1">
                  <c:v>Uzman</c:v>
                </c:pt>
                <c:pt idx="2">
                  <c:v>Okutman</c:v>
                </c:pt>
                <c:pt idx="3">
                  <c:v>Öğr. Gör.</c:v>
                </c:pt>
                <c:pt idx="4">
                  <c:v>Yrd. Doç.</c:v>
                </c:pt>
                <c:pt idx="5">
                  <c:v>Doç.</c:v>
                </c:pt>
                <c:pt idx="6">
                  <c:v>Prof.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22609</c:v>
                </c:pt>
                <c:pt idx="1">
                  <c:v>1843</c:v>
                </c:pt>
                <c:pt idx="2">
                  <c:v>6337</c:v>
                </c:pt>
                <c:pt idx="3">
                  <c:v>9161</c:v>
                </c:pt>
                <c:pt idx="4">
                  <c:v>13171</c:v>
                </c:pt>
                <c:pt idx="5">
                  <c:v>4848</c:v>
                </c:pt>
                <c:pt idx="6">
                  <c:v>6128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35136"/>
        <c:axId val="61836672"/>
      </c:barChart>
      <c:catAx>
        <c:axId val="618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836672"/>
        <c:crosses val="autoZero"/>
        <c:auto val="1"/>
        <c:lblAlgn val="ctr"/>
        <c:lblOffset val="100"/>
        <c:noMultiLvlLbl val="0"/>
      </c:catAx>
      <c:valAx>
        <c:axId val="6183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835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innerShdw blurRad="114300">
              <a:schemeClr val="accent2">
                <a:lumMod val="75000"/>
              </a:schemeClr>
            </a:innerShdw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2700000" scaled="0"/>
    </a:gradFill>
    <a:ln w="9525" cap="flat" cmpd="sng" algn="ctr">
      <a:gradFill flip="none" rotWithShape="1">
        <a:gsLst>
          <a:gs pos="0">
            <a:schemeClr val="accent1">
              <a:lumMod val="0"/>
              <a:lumOff val="100000"/>
            </a:schemeClr>
          </a:gs>
          <a:gs pos="35000">
            <a:schemeClr val="accent1">
              <a:lumMod val="0"/>
              <a:lumOff val="100000"/>
            </a:schemeClr>
          </a:gs>
          <a:gs pos="100000">
            <a:schemeClr val="accent1">
              <a:lumMod val="100000"/>
            </a:schemeClr>
          </a:gs>
        </a:gsLst>
        <a:path path="circle">
          <a:fillToRect l="50000" t="-80000" r="50000" b="180000"/>
        </a:path>
        <a:tileRect/>
      </a:gradFill>
      <a:round/>
    </a:ln>
    <a:effectLst>
      <a:glow rad="139700">
        <a:schemeClr val="accent5">
          <a:satMod val="175000"/>
          <a:alpha val="40000"/>
        </a:schemeClr>
      </a:glow>
      <a:innerShdw blurRad="114300">
        <a:prstClr val="black"/>
      </a:innerShdw>
    </a:effectLst>
    <a:scene3d>
      <a:camera prst="orthographicFront"/>
      <a:lightRig rig="chilly" dir="t"/>
    </a:scene3d>
    <a:sp3d/>
  </c:spPr>
  <c:txPr>
    <a:bodyPr/>
    <a:lstStyle/>
    <a:p>
      <a:pPr>
        <a:defRPr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00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a:rPr>
              <a:t>2014-2015 Öğretim Yılı Matematik Bölümlerinde Çalışan </a:t>
            </a:r>
            <a:r>
              <a:rPr lang="tr-TR" sz="1000" baseline="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a:rPr>
              <a:t>Öğretim Elemanı</a:t>
            </a:r>
            <a:r>
              <a:rPr lang="tr-TR" sz="1000">
                <a:gradFill>
                  <a:gsLst>
                    <a:gs pos="33648">
                      <a:srgbClr val="4069B3"/>
                    </a:gs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a:rPr>
              <a:t> Sayıları</a:t>
            </a:r>
          </a:p>
        </c:rich>
      </c:tx>
      <c:layout>
        <c:manualLayout>
          <c:xMode val="edge"/>
          <c:yMode val="edge"/>
          <c:x val="0.14799176144648585"/>
          <c:y val="3.57142857142857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5">
                  <a:lumMod val="60000"/>
                  <a:lumOff val="40000"/>
                </a:schemeClr>
              </a:inn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Araş. Gör.</c:v>
                </c:pt>
                <c:pt idx="1">
                  <c:v>Uzman</c:v>
                </c:pt>
                <c:pt idx="2">
                  <c:v>Okutman</c:v>
                </c:pt>
                <c:pt idx="3">
                  <c:v>Öğr. Gör.</c:v>
                </c:pt>
                <c:pt idx="4">
                  <c:v>Yrd. Doç.</c:v>
                </c:pt>
                <c:pt idx="5">
                  <c:v>Doç.</c:v>
                </c:pt>
                <c:pt idx="6">
                  <c:v>Prof.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338</c:v>
                </c:pt>
                <c:pt idx="1">
                  <c:v>5</c:v>
                </c:pt>
                <c:pt idx="2">
                  <c:v>1</c:v>
                </c:pt>
                <c:pt idx="3">
                  <c:v>51</c:v>
                </c:pt>
                <c:pt idx="4">
                  <c:v>438</c:v>
                </c:pt>
                <c:pt idx="5">
                  <c:v>262</c:v>
                </c:pt>
                <c:pt idx="6">
                  <c:v>344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Kadın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Araş. Gör.</c:v>
                </c:pt>
                <c:pt idx="1">
                  <c:v>Uzman</c:v>
                </c:pt>
                <c:pt idx="2">
                  <c:v>Okutman</c:v>
                </c:pt>
                <c:pt idx="3">
                  <c:v>Öğr. Gör.</c:v>
                </c:pt>
                <c:pt idx="4">
                  <c:v>Yrd. Doç.</c:v>
                </c:pt>
                <c:pt idx="5">
                  <c:v>Doç.</c:v>
                </c:pt>
                <c:pt idx="6">
                  <c:v>Prof.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397</c:v>
                </c:pt>
                <c:pt idx="1">
                  <c:v>4</c:v>
                </c:pt>
                <c:pt idx="2">
                  <c:v>1</c:v>
                </c:pt>
                <c:pt idx="3">
                  <c:v>58</c:v>
                </c:pt>
                <c:pt idx="4">
                  <c:v>305</c:v>
                </c:pt>
                <c:pt idx="5">
                  <c:v>112</c:v>
                </c:pt>
                <c:pt idx="6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41472"/>
        <c:axId val="62043264"/>
      </c:barChart>
      <c:catAx>
        <c:axId val="6204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2043264"/>
        <c:crosses val="autoZero"/>
        <c:auto val="1"/>
        <c:lblAlgn val="ctr"/>
        <c:lblOffset val="100"/>
        <c:noMultiLvlLbl val="0"/>
      </c:catAx>
      <c:valAx>
        <c:axId val="6204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2041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innerShdw blurRad="114300">
              <a:schemeClr val="accent2">
                <a:lumMod val="75000"/>
              </a:schemeClr>
            </a:innerShdw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2700000" scaled="0"/>
    </a:gradFill>
    <a:ln w="9525" cap="flat" cmpd="sng" algn="ctr">
      <a:gradFill flip="none" rotWithShape="1">
        <a:gsLst>
          <a:gs pos="0">
            <a:schemeClr val="accent1">
              <a:lumMod val="0"/>
              <a:lumOff val="100000"/>
            </a:schemeClr>
          </a:gs>
          <a:gs pos="35000">
            <a:schemeClr val="accent1">
              <a:lumMod val="0"/>
              <a:lumOff val="100000"/>
            </a:schemeClr>
          </a:gs>
          <a:gs pos="100000">
            <a:schemeClr val="accent1">
              <a:lumMod val="100000"/>
            </a:schemeClr>
          </a:gs>
        </a:gsLst>
        <a:path path="circle">
          <a:fillToRect l="50000" t="-80000" r="50000" b="180000"/>
        </a:path>
        <a:tileRect/>
      </a:gradFill>
      <a:round/>
    </a:ln>
    <a:effectLst>
      <a:glow rad="139700">
        <a:schemeClr val="accent5">
          <a:satMod val="175000"/>
          <a:alpha val="40000"/>
        </a:schemeClr>
      </a:glow>
      <a:innerShdw blurRad="114300">
        <a:prstClr val="black"/>
      </a:innerShdw>
    </a:effectLst>
    <a:scene3d>
      <a:camera prst="orthographicFront"/>
      <a:lightRig rig="chilly" dir="t"/>
    </a:scene3d>
    <a:sp3d/>
  </c:spPr>
  <c:txPr>
    <a:bodyPr/>
    <a:lstStyle/>
    <a:p>
      <a:pPr>
        <a:defRPr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4C1E7-7D14-449B-B286-48C9B3F1E589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0EFC5-0589-4618-B038-AFEA61CD5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23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>30.1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04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88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" y="185738"/>
            <a:ext cx="2962257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" y="185738"/>
            <a:ext cx="2962257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23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86" y="190500"/>
            <a:ext cx="1493520" cy="1500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" y="185738"/>
            <a:ext cx="2962257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9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77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27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5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DD61-652F-4CA1-9C86-A57574260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8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9BE1-0F16-4524-9F6D-0C167F47693D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DD61-652F-4CA1-9C86-A575742605E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133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istatistik.yok.gov.tr/yuksekogretimIstatistikleri/2015/2015_T1_v3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istatistik.yok.gov.tr/yuksekogretimIstatistikleri/2015/2015_T28_v3.pdf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istatistik.yok.gov.tr/yuksekogretimIstatistikleri/2015/2015_T30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3077"/>
            <a:ext cx="9144000" cy="2127274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chemeClr val="accent1">
                    <a:lumMod val="50000"/>
                  </a:schemeClr>
                </a:solidFill>
              </a:rPr>
              <a:t>KADIN ve BİLİM III</a:t>
            </a:r>
            <a:endParaRPr lang="tr-TR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730"/>
            <a:ext cx="9144000" cy="1119216"/>
          </a:xfrm>
        </p:spPr>
        <p:txBody>
          <a:bodyPr/>
          <a:lstStyle/>
          <a:p>
            <a:r>
              <a:rPr lang="tr-TR" sz="3600" b="1" dirty="0" smtClean="0"/>
              <a:t>ÇORUM HİTİT ÜNİVERSİTESİ</a:t>
            </a:r>
          </a:p>
          <a:p>
            <a:r>
              <a:rPr lang="tr-TR" dirty="0" smtClean="0"/>
              <a:t>30-31 EKİM 2015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4" y="-9780"/>
            <a:ext cx="5130212" cy="1918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32" y="5204057"/>
            <a:ext cx="1577529" cy="15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2.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365124"/>
            <a:ext cx="1319672" cy="1325563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8791622"/>
              </p:ext>
            </p:extLst>
          </p:nvPr>
        </p:nvGraphicFramePr>
        <p:xfrm>
          <a:off x="1305951" y="2838505"/>
          <a:ext cx="9580097" cy="29441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89138"/>
                <a:gridCol w="1189138"/>
                <a:gridCol w="1569395"/>
                <a:gridCol w="821276"/>
                <a:gridCol w="1360975"/>
                <a:gridCol w="1189138"/>
                <a:gridCol w="1189138"/>
                <a:gridCol w="1071899"/>
              </a:tblGrid>
              <a:tr h="71745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3600" u="none" strike="noStrike" dirty="0">
                          <a:effectLst/>
                        </a:rPr>
                        <a:t>KATILIMCI BİLGİLERİ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493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effectLst/>
                        </a:rPr>
                        <a:t>Akademik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</a:rPr>
                        <a:t>Öğrenci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>
                          <a:effectLst/>
                        </a:rPr>
                        <a:t>Diğer</a:t>
                      </a:r>
                      <a:endParaRPr lang="tr-TR" sz="2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68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Prof. Dr.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Doç. Dr.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Yrd. Doç. Dr.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Dr.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 smtClean="0">
                          <a:effectLst/>
                        </a:rPr>
                        <a:t>Lisansüstü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 smtClean="0">
                          <a:effectLst/>
                        </a:rPr>
                        <a:t>Lisans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effectLst/>
                        </a:rPr>
                        <a:t>Lise</a:t>
                      </a:r>
                      <a:endParaRPr lang="tr-T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204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8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17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22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9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44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33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1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600" u="none" strike="noStrike" dirty="0">
                          <a:effectLst/>
                        </a:rPr>
                        <a:t>5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4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2.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365124"/>
            <a:ext cx="1319672" cy="1325563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7203235"/>
              </p:ext>
            </p:extLst>
          </p:nvPr>
        </p:nvGraphicFramePr>
        <p:xfrm>
          <a:off x="515156" y="1716450"/>
          <a:ext cx="4958366" cy="50399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7605"/>
                <a:gridCol w="2768319"/>
                <a:gridCol w="1262442"/>
              </a:tblGrid>
              <a:tr h="4893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KATILIMCI BİLGİLERİ</a:t>
                      </a:r>
                      <a:endParaRPr lang="tr-TR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98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İl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Üniversite/Kurum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Katılımcı Sayısı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Adıyaman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Adıyaman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Atılım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Çankaya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Gazi Üniveristesi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Hacettepe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Orta Doğu Teknik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TOBB ETÜ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ÖSYM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Aydın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Adnan Menderes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Bolu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Abant İzzet Baysal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Çorum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Hitit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Diyarbakır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Dicle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Eskişehir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Eskişehir Osmangazi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92310"/>
              </p:ext>
            </p:extLst>
          </p:nvPr>
        </p:nvGraphicFramePr>
        <p:xfrm>
          <a:off x="6199031" y="1907857"/>
          <a:ext cx="5510370" cy="46571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8968"/>
                <a:gridCol w="3057584"/>
                <a:gridCol w="1393818"/>
              </a:tblGrid>
              <a:tr h="4507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KATILIMCI BİLGİLERİ</a:t>
                      </a:r>
                      <a:endParaRPr lang="tr-TR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197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İl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Üniversite/Kurum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Katılımcı Sayısı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Hakkari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Hakkari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Isparta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Süleyman Demirel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İstanbul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Boğaziçi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İstanbul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Galatasaray Üniversitesi 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İstanbul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Marmara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İstanbul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Sabanci Universitesi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İstanbul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Yıldız Teknik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Kırşehir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Ahi Evran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Konya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Selçuk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Niğde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Niğde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Sivas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Cumhuriyet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44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Tokat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Gaziosmanpaşa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Uşak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Uşak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MEB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Diğer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2.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365124"/>
            <a:ext cx="1319672" cy="132556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7113960"/>
              </p:ext>
            </p:extLst>
          </p:nvPr>
        </p:nvGraphicFramePr>
        <p:xfrm>
          <a:off x="2534992" y="1946054"/>
          <a:ext cx="7122016" cy="47223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02298"/>
                <a:gridCol w="3219718"/>
              </a:tblGrid>
              <a:tr h="7469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3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KATILIMCI BİLGİLERİ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083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Bölge</a:t>
                      </a:r>
                      <a:endParaRPr lang="tr-TR" sz="3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Katılımcı Sayısı</a:t>
                      </a:r>
                      <a:endParaRPr lang="tr-TR" sz="3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Akdeniz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Doğu Anadolu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Ege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Güneydoğu Anadolu</a:t>
                      </a:r>
                      <a:endParaRPr lang="tr-TR" sz="3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3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İç Anadolu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111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Karadeniz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Marmara Bölgesi</a:t>
                      </a:r>
                      <a:endParaRPr lang="tr-TR" sz="30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2.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365124"/>
            <a:ext cx="1319672" cy="1325563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5675640"/>
              </p:ext>
            </p:extLst>
          </p:nvPr>
        </p:nvGraphicFramePr>
        <p:xfrm>
          <a:off x="2135002" y="2034863"/>
          <a:ext cx="7921995" cy="21894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83577"/>
                <a:gridCol w="1230286"/>
                <a:gridCol w="1774801"/>
                <a:gridCol w="967712"/>
                <a:gridCol w="1435333"/>
                <a:gridCol w="1230286"/>
              </a:tblGrid>
              <a:tr h="6922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3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Konuşma Yapan Katılımcı Bilgileri</a:t>
                      </a:r>
                      <a:endParaRPr lang="tr-TR" sz="3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981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Davetli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Doç. Dr.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Yrd. Doç. Dr.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Dr.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Lisansüstü</a:t>
                      </a:r>
                      <a:b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Öğrenci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Lisans</a:t>
                      </a:r>
                      <a:b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Öğrenci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990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6425021"/>
              </p:ext>
            </p:extLst>
          </p:nvPr>
        </p:nvGraphicFramePr>
        <p:xfrm>
          <a:off x="3391933" y="4568447"/>
          <a:ext cx="5408132" cy="21894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0286"/>
                <a:gridCol w="1774801"/>
                <a:gridCol w="967712"/>
                <a:gridCol w="1435333"/>
              </a:tblGrid>
              <a:tr h="6922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32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Poster Sunan Katılımcı </a:t>
                      </a:r>
                      <a:r>
                        <a:rPr lang="tr-TR" sz="3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Bilgileri</a:t>
                      </a:r>
                      <a:endParaRPr lang="tr-TR" sz="3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981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Doç. Dr.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Yrd. Doç. Dr.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Dr.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Lisansüstü</a:t>
                      </a:r>
                      <a:b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tr-TR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Öğrenci</a:t>
                      </a:r>
                      <a:endParaRPr lang="tr-TR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990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tr-TR" sz="2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2.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365124"/>
            <a:ext cx="1319672" cy="13255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" y="2175838"/>
            <a:ext cx="5703499" cy="2794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9" y="2944433"/>
            <a:ext cx="5599628" cy="3733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        Avrupa Kadın Matematikçiler </a:t>
            </a:r>
            <a:br>
              <a:rPr lang="tr-TR" dirty="0" smtClean="0"/>
            </a:br>
            <a:r>
              <a:rPr lang="tr-TR" dirty="0" smtClean="0"/>
              <a:t>         Derneği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83085" cy="20637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r-TR" sz="3200" b="1" dirty="0" smtClean="0"/>
          </a:p>
          <a:p>
            <a:pPr marL="0" indent="0" algn="ctr">
              <a:buNone/>
            </a:pPr>
            <a:r>
              <a:rPr lang="tr-TR" sz="3200" b="1" dirty="0" smtClean="0"/>
              <a:t>Avrupa Kadın Matematikçiler Derneği Ekim Bülteninde Türkiye’deki Kadın matematikçilerin durumu hakkında bir rapor yayınlamıştır. Raporda derneğimizin aktivitelerini içeren bir yazı da bulunmaktadır.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0" y="4330948"/>
            <a:ext cx="7047619" cy="1980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        Avrupa Kadın Matematikçiler </a:t>
            </a:r>
            <a:br>
              <a:rPr lang="tr-TR" dirty="0" smtClean="0"/>
            </a:br>
            <a:r>
              <a:rPr lang="tr-TR" dirty="0" smtClean="0"/>
              <a:t>         Derneği </a:t>
            </a:r>
            <a:endParaRPr lang="tr-TR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5" y="1800528"/>
            <a:ext cx="5617661" cy="441952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69" y="2558245"/>
            <a:ext cx="5358463" cy="36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           </a:t>
            </a:r>
            <a:endParaRPr lang="tr-T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92583"/>
              </p:ext>
            </p:extLst>
          </p:nvPr>
        </p:nvGraphicFramePr>
        <p:xfrm>
          <a:off x="655673" y="2758347"/>
          <a:ext cx="4159885" cy="2103120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1589405"/>
                <a:gridCol w="1285240"/>
                <a:gridCol w="1285240"/>
              </a:tblGrid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ERKEK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KADIN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Önlisans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1,062,823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950,939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Lisans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1,967,703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1,661,097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Yük.Lisans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200,597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141,504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Doktora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45,535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32,688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Toplam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3,276,658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2,786,228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39384" y="528944"/>
            <a:ext cx="8711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50000"/>
                  </a:schemeClr>
                </a:solidFill>
              </a:rPr>
              <a:t>2014-2015 Öğretim Yılında </a:t>
            </a:r>
            <a:endParaRPr lang="tr-T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3000" b="1" dirty="0" smtClean="0">
                <a:solidFill>
                  <a:schemeClr val="accent1">
                    <a:lumMod val="50000"/>
                  </a:schemeClr>
                </a:solidFill>
              </a:rPr>
              <a:t>Türkiye’de </a:t>
            </a:r>
            <a:r>
              <a:rPr lang="tr-TR" sz="3000" b="1" dirty="0">
                <a:solidFill>
                  <a:schemeClr val="accent1">
                    <a:lumMod val="50000"/>
                  </a:schemeClr>
                </a:solidFill>
              </a:rPr>
              <a:t>Yükseköğretimde Okuyan Öğrenci </a:t>
            </a:r>
            <a:r>
              <a:rPr lang="tr-TR" sz="3000" b="1" dirty="0" smtClean="0">
                <a:solidFill>
                  <a:schemeClr val="accent1">
                    <a:lumMod val="50000"/>
                  </a:schemeClr>
                </a:solidFill>
              </a:rPr>
              <a:t>Sayısı</a:t>
            </a:r>
            <a:endParaRPr lang="tr-TR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9831" y="6183054"/>
            <a:ext cx="871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(</a:t>
            </a:r>
            <a:r>
              <a:rPr lang="tr-TR" b="1" dirty="0"/>
              <a:t>Kaynak: </a:t>
            </a:r>
            <a:r>
              <a:rPr lang="tr-TR" u="sng" dirty="0">
                <a:hlinkClick r:id="rId2"/>
              </a:rPr>
              <a:t>https://istatistik.yok.gov.tr/yuksekogretimIstatistikleri/2015/2015_T1_v3.pdf</a:t>
            </a:r>
            <a:r>
              <a:rPr lang="tr-TR" b="1" dirty="0"/>
              <a:t>)</a:t>
            </a:r>
            <a:endParaRPr lang="tr-TR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1153816"/>
              </p:ext>
            </p:extLst>
          </p:nvPr>
        </p:nvGraphicFramePr>
        <p:xfrm>
          <a:off x="5011478" y="1977654"/>
          <a:ext cx="6556745" cy="396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8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9263" y="543450"/>
            <a:ext cx="8711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50000"/>
                  </a:schemeClr>
                </a:solidFill>
              </a:rPr>
              <a:t>2014-2015 Öğretim Yılında Türkiye’de Yükseköğretimde Çalışan Öğretim Elemanı Sayısı</a:t>
            </a:r>
            <a:endParaRPr lang="tr-TR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9831" y="6074441"/>
            <a:ext cx="871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(Kaynak: </a:t>
            </a:r>
            <a:r>
              <a:rPr lang="tr-TR" u="sng" dirty="0">
                <a:hlinkClick r:id="rId2"/>
              </a:rPr>
              <a:t>https://istatistik.yok.gov.tr/yuksekogretimIstatistikleri/2015/2015_T28_v3.pdf</a:t>
            </a:r>
            <a:r>
              <a:rPr lang="tr-TR" b="1" dirty="0" smtClean="0"/>
              <a:t>)</a:t>
            </a:r>
            <a:endParaRPr lang="tr-T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96289"/>
              </p:ext>
            </p:extLst>
          </p:nvPr>
        </p:nvGraphicFramePr>
        <p:xfrm>
          <a:off x="245434" y="1931302"/>
          <a:ext cx="5340202" cy="378561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036526"/>
                <a:gridCol w="816133"/>
                <a:gridCol w="964807"/>
                <a:gridCol w="1261630"/>
                <a:gridCol w="1261106"/>
              </a:tblGrid>
              <a:tr h="936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Erkek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Kadın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Kadın Yüzdesi 2012-2013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Kadın Yüzdesi  2014-2015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Araş. Gör.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22,790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22,609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49.8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Uzman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1,919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1,843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47.9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tr-TR" sz="1800">
                          <a:effectLst/>
                        </a:rPr>
                        <a:t>48.9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Okutman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3,902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6,337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61.4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61.9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Öğr. Gör.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11,957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9,161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42.8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43.6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Yrd. Doç.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20,152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13,171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37.6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39.5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Doç.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9,292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4,848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34.3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Prof.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14,751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6,128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28.4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29.4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84,780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64,123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42.4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43.1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56555469"/>
              </p:ext>
            </p:extLst>
          </p:nvPr>
        </p:nvGraphicFramePr>
        <p:xfrm>
          <a:off x="5695507" y="1968719"/>
          <a:ext cx="6170428" cy="370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6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9263" y="543450"/>
            <a:ext cx="8711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50000"/>
                  </a:schemeClr>
                </a:solidFill>
              </a:rPr>
              <a:t>2014-2015 Öğretim Yılında Türkiye’de Matematik Bölümlerinde Çalışan Öğretim Elemanları Sayısı</a:t>
            </a:r>
            <a:endParaRPr lang="tr-TR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9831" y="6074441"/>
            <a:ext cx="871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(Kaynak: </a:t>
            </a:r>
            <a:r>
              <a:rPr lang="tr-TR" u="sng" dirty="0">
                <a:hlinkClick r:id="rId2"/>
              </a:rPr>
              <a:t>https://istatistik.yok.gov.tr/yuksekogretimIstatistikleri/2015/2015_T30.pdf</a:t>
            </a:r>
            <a:r>
              <a:rPr lang="tr-TR" b="1" dirty="0"/>
              <a:t>)</a:t>
            </a:r>
            <a:endParaRPr lang="tr-T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08755"/>
              </p:ext>
            </p:extLst>
          </p:nvPr>
        </p:nvGraphicFramePr>
        <p:xfrm>
          <a:off x="323999" y="2285677"/>
          <a:ext cx="5694029" cy="30199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68793"/>
                <a:gridCol w="672942"/>
                <a:gridCol w="753222"/>
                <a:gridCol w="1544223"/>
                <a:gridCol w="1554849"/>
              </a:tblGrid>
              <a:tr h="67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Erkek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Kadın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Kadın Yüzdesi (2012-2013)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Kadın Yüzdesi (2014-2015)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Araş. Gör.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338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397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53.7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Uzman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44.4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Okutman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100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Öğr. Gör.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49.5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53.2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Yrd. Doç.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438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305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36.8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41.1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Doç.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262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25.9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29.9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Prof.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344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18.8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18.1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22648750"/>
              </p:ext>
            </p:extLst>
          </p:nvPr>
        </p:nvGraphicFramePr>
        <p:xfrm>
          <a:off x="6134986" y="2009553"/>
          <a:ext cx="5911701" cy="353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9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KADIN ve BİLİM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545" y="1825625"/>
            <a:ext cx="6237027" cy="4351338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/>
          </a:p>
          <a:p>
            <a:pPr marL="0" indent="0" algn="ctr">
              <a:buNone/>
            </a:pPr>
            <a:r>
              <a:rPr lang="tr-TR" sz="3200" b="1" dirty="0" smtClean="0"/>
              <a:t>Çankaya Üniversitesi</a:t>
            </a:r>
          </a:p>
          <a:p>
            <a:pPr marL="0" indent="0" algn="ctr">
              <a:buNone/>
            </a:pPr>
            <a:r>
              <a:rPr lang="tr-TR" sz="2400" b="1" dirty="0" smtClean="0"/>
              <a:t>23 Kasım 2012</a:t>
            </a:r>
          </a:p>
          <a:p>
            <a:pPr marL="0" indent="0" algn="ctr">
              <a:buNone/>
            </a:pPr>
            <a:endParaRPr lang="tr-TR" sz="2400" b="1" dirty="0" smtClean="0"/>
          </a:p>
          <a:p>
            <a:pPr marL="0" indent="0" algn="ctr">
              <a:buNone/>
            </a:pPr>
            <a:r>
              <a:rPr lang="tr-TR" u="sng" dirty="0" smtClean="0"/>
              <a:t>Davetli Konuşmacılar</a:t>
            </a:r>
          </a:p>
          <a:p>
            <a:pPr marL="0" indent="0" algn="ctr">
              <a:buNone/>
            </a:pPr>
            <a:r>
              <a:rPr lang="tr-TR" sz="2400" dirty="0" smtClean="0"/>
              <a:t>Prof.Dr. Mehpare Bilhan </a:t>
            </a:r>
            <a:r>
              <a:rPr lang="tr-TR" sz="2400" dirty="0"/>
              <a:t> (ODTÜ) </a:t>
            </a:r>
            <a:endParaRPr lang="tr-TR" sz="2400" dirty="0" smtClean="0"/>
          </a:p>
          <a:p>
            <a:pPr marL="0" indent="0" algn="ctr">
              <a:buNone/>
            </a:pPr>
            <a:r>
              <a:rPr lang="tr-TR" sz="2400" dirty="0" smtClean="0"/>
              <a:t>Prof.Dr. Billur Kaymakçalan (</a:t>
            </a:r>
            <a:r>
              <a:rPr lang="tr-TR" sz="2400" dirty="0"/>
              <a:t>Çankaya Ü.)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3" y="1825625"/>
            <a:ext cx="3394799" cy="47990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49" y="365125"/>
            <a:ext cx="134339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553" y="2449107"/>
            <a:ext cx="9112103" cy="2973497"/>
          </a:xfrm>
        </p:spPr>
        <p:txBody>
          <a:bodyPr>
            <a:normAutofit/>
          </a:bodyPr>
          <a:lstStyle/>
          <a:p>
            <a:pPr algn="l"/>
            <a:r>
              <a:rPr lang="tr-TR" sz="4800" dirty="0" smtClean="0"/>
              <a:t>Hazırlayanlar:</a:t>
            </a:r>
            <a:br>
              <a:rPr lang="tr-TR" sz="4800" dirty="0" smtClean="0"/>
            </a:br>
            <a:r>
              <a:rPr lang="tr-TR" sz="4800" dirty="0" smtClean="0"/>
              <a:t>Araş.Gör. Şeyma Kayan (Çankaya Ü.)</a:t>
            </a:r>
            <a:br>
              <a:rPr lang="tr-TR" sz="4800" dirty="0" smtClean="0"/>
            </a:br>
            <a:r>
              <a:rPr lang="tr-TR" sz="4800" dirty="0" smtClean="0"/>
              <a:t>Öğr.Gör. Şule Şahin (Hitit Ü.)</a:t>
            </a:r>
            <a:br>
              <a:rPr lang="tr-TR" sz="4800" dirty="0" smtClean="0"/>
            </a:b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3849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3077"/>
            <a:ext cx="9144000" cy="2127274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chemeClr val="accent1">
                    <a:lumMod val="50000"/>
                  </a:schemeClr>
                </a:solidFill>
              </a:rPr>
              <a:t>KADIN ve BİLİM III</a:t>
            </a:r>
            <a:endParaRPr lang="tr-TR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730"/>
            <a:ext cx="9144000" cy="1119216"/>
          </a:xfrm>
        </p:spPr>
        <p:txBody>
          <a:bodyPr/>
          <a:lstStyle/>
          <a:p>
            <a:r>
              <a:rPr lang="tr-TR" sz="3600" b="1" dirty="0" smtClean="0"/>
              <a:t>ÇORUM HİTİT ÜNİVERSİTESİ</a:t>
            </a:r>
          </a:p>
          <a:p>
            <a:r>
              <a:rPr lang="tr-TR" dirty="0" smtClean="0"/>
              <a:t>30-31 EKİM 2015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4" y="-9780"/>
            <a:ext cx="5130212" cy="1918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32" y="5204057"/>
            <a:ext cx="1577529" cy="15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833"/>
          </a:xfrm>
        </p:spPr>
        <p:txBody>
          <a:bodyPr/>
          <a:lstStyle/>
          <a:p>
            <a:r>
              <a:rPr lang="tr-TR" dirty="0"/>
              <a:t>KADIN ve BİLİM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49" y="365125"/>
            <a:ext cx="1343396" cy="1325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25968" r="-184" b="19563"/>
          <a:stretch/>
        </p:blipFill>
        <p:spPr>
          <a:xfrm>
            <a:off x="163773" y="1690688"/>
            <a:ext cx="4844955" cy="2538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/>
          <a:stretch/>
        </p:blipFill>
        <p:spPr>
          <a:xfrm>
            <a:off x="7055893" y="3944203"/>
            <a:ext cx="4872250" cy="2756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3773" y="4407410"/>
            <a:ext cx="6646459" cy="229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Prof.Dr. Fulya </a:t>
            </a:r>
            <a:r>
              <a:rPr lang="tr-TR" sz="2400" dirty="0" smtClean="0"/>
              <a:t>Dökmeci  (Ankara </a:t>
            </a:r>
            <a:r>
              <a:rPr lang="tr-TR" sz="2400" dirty="0"/>
              <a:t>Ü</a:t>
            </a:r>
            <a:r>
              <a:rPr lang="tr-TR" sz="2400" dirty="0" smtClean="0"/>
              <a:t>.)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Prof.Dr. Aysu Aryel </a:t>
            </a:r>
            <a:r>
              <a:rPr lang="tr-TR" sz="2400" dirty="0" smtClean="0"/>
              <a:t>Erden (Çankaya </a:t>
            </a:r>
            <a:r>
              <a:rPr lang="tr-TR" sz="2400" dirty="0"/>
              <a:t>Ü</a:t>
            </a:r>
            <a:r>
              <a:rPr lang="tr-TR" sz="2400" dirty="0" smtClean="0"/>
              <a:t>.)</a:t>
            </a:r>
          </a:p>
          <a:p>
            <a:pPr marL="0" indent="0">
              <a:buNone/>
            </a:pPr>
            <a:r>
              <a:rPr lang="tr-TR" sz="2400" dirty="0" smtClean="0"/>
              <a:t>Prof.Dr</a:t>
            </a:r>
            <a:r>
              <a:rPr lang="tr-TR" sz="2400" dirty="0"/>
              <a:t>. Sabahat </a:t>
            </a:r>
            <a:r>
              <a:rPr lang="tr-TR" sz="2400" dirty="0" smtClean="0"/>
              <a:t>Kaymakçalan (Ankara </a:t>
            </a:r>
            <a:r>
              <a:rPr lang="tr-TR" sz="2400" dirty="0"/>
              <a:t>Ü</a:t>
            </a:r>
            <a:r>
              <a:rPr lang="tr-TR" sz="2400" dirty="0" smtClean="0"/>
              <a:t>.)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Prof.Dr. Serpil </a:t>
            </a:r>
            <a:r>
              <a:rPr lang="tr-TR" sz="2400" dirty="0" smtClean="0"/>
              <a:t>Pehlivan (Süleyman </a:t>
            </a:r>
            <a:r>
              <a:rPr lang="tr-TR" sz="2400" dirty="0"/>
              <a:t>Demirel Ü</a:t>
            </a:r>
            <a:r>
              <a:rPr lang="tr-TR" sz="2400" dirty="0" smtClean="0"/>
              <a:t>.)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Prof.Dr</a:t>
            </a:r>
            <a:r>
              <a:rPr lang="tr-TR" sz="2400" dirty="0"/>
              <a:t>. Münevver </a:t>
            </a:r>
            <a:r>
              <a:rPr lang="tr-TR" sz="2400" dirty="0" smtClean="0"/>
              <a:t>Tezer (ODTÜ)</a:t>
            </a:r>
            <a:endParaRPr lang="tr-TR" sz="2400" dirty="0"/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99797" y="1690688"/>
            <a:ext cx="6728346" cy="196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sz="32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b="1" dirty="0" smtClean="0"/>
              <a:t>Panel: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dirty="0" smtClean="0"/>
              <a:t>Türkiye’de Kadın Akademisyen Olmak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85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KADIN ve BİLİM II</a:t>
            </a:r>
            <a:endParaRPr lang="tr-T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8" y="1978458"/>
            <a:ext cx="3340756" cy="4759294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sz="32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b="1" dirty="0" smtClean="0"/>
              <a:t>Bahçeşehir Üniversitesi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b="1" dirty="0" smtClean="0"/>
              <a:t>8 Şubat 2013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u="sng" dirty="0" smtClean="0"/>
              <a:t>Davetli Konuşmacılar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dirty="0" smtClean="0"/>
              <a:t>Prof.Dr. Alev Topuzoğlu (Sabancı Ü.)</a:t>
            </a:r>
          </a:p>
          <a:p>
            <a:pPr marL="0" indent="0" algn="ctr">
              <a:buNone/>
            </a:pPr>
            <a:r>
              <a:rPr lang="tr-TR" sz="2400" dirty="0" smtClean="0"/>
              <a:t>Prof.Dr. Saadet </a:t>
            </a:r>
            <a:r>
              <a:rPr lang="tr-TR" sz="2400" dirty="0"/>
              <a:t>Erbay </a:t>
            </a:r>
            <a:r>
              <a:rPr lang="tr-TR" sz="2400" dirty="0" smtClean="0"/>
              <a:t>(Özyeğin </a:t>
            </a:r>
            <a:r>
              <a:rPr lang="tr-TR" sz="2400" dirty="0"/>
              <a:t>Ü.)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7" y="365125"/>
            <a:ext cx="1195727" cy="15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KADIN ve BİLİM II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7" y="365125"/>
            <a:ext cx="1195727" cy="1512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4" b="2887"/>
          <a:stretch/>
        </p:blipFill>
        <p:spPr>
          <a:xfrm>
            <a:off x="447531" y="3610987"/>
            <a:ext cx="5241721" cy="2732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2814" y="1833898"/>
            <a:ext cx="6089747" cy="176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b="1" dirty="0" smtClean="0"/>
              <a:t>Panel: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dirty="0" smtClean="0"/>
              <a:t>Akademisyen, Yönetici-Girişimci Kadın Olmak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09480" y="3505432"/>
            <a:ext cx="6646459" cy="229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Prof.Dr. </a:t>
            </a:r>
            <a:r>
              <a:rPr lang="tr-TR" sz="2400" dirty="0" smtClean="0"/>
              <a:t>İrini Dimitriyadis (Bahçeşehir </a:t>
            </a:r>
            <a:r>
              <a:rPr lang="tr-TR" sz="2400" dirty="0"/>
              <a:t>Ü</a:t>
            </a:r>
            <a:r>
              <a:rPr lang="tr-TR" sz="2400" dirty="0" smtClean="0"/>
              <a:t>.)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Prof.Dr. </a:t>
            </a:r>
            <a:r>
              <a:rPr lang="tr-TR" sz="2400" dirty="0" smtClean="0"/>
              <a:t>Aytül Erçil (Sabancı </a:t>
            </a:r>
            <a:r>
              <a:rPr lang="tr-TR" sz="2400" dirty="0"/>
              <a:t>Ü</a:t>
            </a:r>
            <a:r>
              <a:rPr lang="tr-TR" sz="2400" dirty="0" smtClean="0"/>
              <a:t>.)</a:t>
            </a:r>
          </a:p>
          <a:p>
            <a:pPr marL="0" indent="0">
              <a:buNone/>
            </a:pPr>
            <a:r>
              <a:rPr lang="tr-TR" sz="2400" dirty="0" smtClean="0"/>
              <a:t>Prof.Dr</a:t>
            </a:r>
            <a:r>
              <a:rPr lang="tr-TR" sz="2400" dirty="0"/>
              <a:t>. </a:t>
            </a:r>
            <a:r>
              <a:rPr lang="tr-TR" sz="2400" dirty="0" smtClean="0"/>
              <a:t>Akile Gürsoy (Yeditepe Ü.)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Doç.Dr</a:t>
            </a:r>
            <a:r>
              <a:rPr lang="tr-TR" sz="2400" dirty="0"/>
              <a:t>. </a:t>
            </a:r>
            <a:r>
              <a:rPr lang="tr-TR" sz="2400" dirty="0" smtClean="0"/>
              <a:t>Özge Hacıfazlıoğlu (Bahçeşehir Ü.)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Prof.Dr</a:t>
            </a:r>
            <a:r>
              <a:rPr lang="tr-TR" sz="2400" dirty="0"/>
              <a:t>. </a:t>
            </a:r>
            <a:r>
              <a:rPr lang="tr-TR" sz="2400" dirty="0" smtClean="0"/>
              <a:t>Ersi Abacı Kalfoğlu (Yeni Yüzyıl Ü.)</a:t>
            </a:r>
            <a:endParaRPr lang="tr-TR" sz="2400" dirty="0"/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9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1.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88" y="1825625"/>
            <a:ext cx="3193975" cy="4789949"/>
          </a:xfrm>
        </p:spPr>
      </p:pic>
      <p:sp>
        <p:nvSpPr>
          <p:cNvPr id="6" name="Content Placeholder 2"/>
          <p:cNvSpPr txBox="1">
            <a:spLocks noGrp="1"/>
          </p:cNvSpPr>
          <p:nvPr>
            <p:ph sz="half" idx="1"/>
          </p:nvPr>
        </p:nvSpPr>
        <p:spPr>
          <a:xfrm>
            <a:off x="4204138" y="3568605"/>
            <a:ext cx="3883398" cy="271001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Gülninal Meral (Bülent Ecevit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Münevver Tezer (ODTÜ</a:t>
            </a:r>
            <a:r>
              <a:rPr lang="tr-TR" sz="2200" dirty="0" smtClean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 smtClean="0"/>
              <a:t>Meral Tosun (Galatasaray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Sibel </a:t>
            </a:r>
            <a:r>
              <a:rPr lang="tr-TR" sz="2200" dirty="0" smtClean="0"/>
              <a:t>Özkan (GYTE)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Emine Şule Yazıcı </a:t>
            </a:r>
            <a:r>
              <a:rPr lang="tr-TR" sz="2200" dirty="0" smtClean="0"/>
              <a:t>(Koç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 smtClean="0"/>
              <a:t>Öznur </a:t>
            </a:r>
            <a:r>
              <a:rPr lang="tr-TR" sz="2200" dirty="0"/>
              <a:t>Yaşar </a:t>
            </a:r>
            <a:r>
              <a:rPr lang="tr-TR" sz="2200" dirty="0" smtClean="0"/>
              <a:t>Diner  (Kadir Has Ü.)</a:t>
            </a:r>
            <a:endParaRPr lang="tr-TR" sz="2200" dirty="0"/>
          </a:p>
          <a:p>
            <a:pPr marL="0" indent="0">
              <a:lnSpc>
                <a:spcPct val="70000"/>
              </a:lnSpc>
              <a:buNone/>
            </a:pPr>
            <a:endParaRPr lang="tr-TR" sz="2200" dirty="0"/>
          </a:p>
          <a:p>
            <a:pPr marL="0" indent="0">
              <a:lnSpc>
                <a:spcPct val="70000"/>
              </a:lnSpc>
              <a:buNone/>
            </a:pPr>
            <a:endParaRPr lang="tr-TR" sz="2200" dirty="0"/>
          </a:p>
          <a:p>
            <a:pPr marL="0" indent="0">
              <a:lnSpc>
                <a:spcPct val="70000"/>
              </a:lnSpc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endParaRPr lang="tr-TR" sz="3200" dirty="0" smtClean="0"/>
          </a:p>
          <a:p>
            <a:pPr marL="0" indent="0" algn="ctr">
              <a:buNone/>
            </a:pPr>
            <a:endParaRPr lang="tr-TR" sz="3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65125"/>
            <a:ext cx="1325563" cy="1325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6110" y="1825625"/>
            <a:ext cx="513672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50000"/>
                  </a:schemeClr>
                </a:solidFill>
              </a:rPr>
              <a:t>Gebze Yüksek Teknoloji Enstitüsü</a:t>
            </a:r>
          </a:p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2-4 Mayıs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2014</a:t>
            </a:r>
          </a:p>
          <a:p>
            <a:pPr algn="ctr"/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sz="2400" u="sng" dirty="0">
                <a:solidFill>
                  <a:schemeClr val="accent1">
                    <a:lumMod val="50000"/>
                  </a:schemeClr>
                </a:solidFill>
              </a:rPr>
              <a:t>Davetli Konuşmacılar</a:t>
            </a:r>
          </a:p>
          <a:p>
            <a:endParaRPr lang="tr-T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5660" y="3568605"/>
            <a:ext cx="4121623" cy="276185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</a:rPr>
              <a:t>Gonca Ayık (Çukurova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Selma </a:t>
            </a:r>
            <a:r>
              <a:rPr lang="tr-TR" sz="2200" dirty="0" smtClean="0"/>
              <a:t>Bhupal (Hacettepe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Emel </a:t>
            </a:r>
            <a:r>
              <a:rPr lang="tr-TR" sz="2200" dirty="0" smtClean="0"/>
              <a:t>Bilgin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Hatice Boylan (istanbul Ü</a:t>
            </a:r>
            <a:r>
              <a:rPr lang="tr-TR" sz="2200" dirty="0" smtClean="0"/>
              <a:t>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Sevin </a:t>
            </a:r>
            <a:r>
              <a:rPr lang="tr-TR" sz="2200" dirty="0" smtClean="0"/>
              <a:t>Gümgüm (İzmir Ekonomi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Müge </a:t>
            </a:r>
            <a:r>
              <a:rPr lang="tr-TR" sz="2200" dirty="0" smtClean="0"/>
              <a:t>Kanuni (Düzce Ü.)</a:t>
            </a:r>
          </a:p>
          <a:p>
            <a:pPr marL="0" indent="0">
              <a:lnSpc>
                <a:spcPct val="70000"/>
              </a:lnSpc>
              <a:buNone/>
            </a:pPr>
            <a:endParaRPr lang="tr-T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r-TR" sz="2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3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304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1.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65125"/>
            <a:ext cx="1325563" cy="1325563"/>
          </a:xfrm>
          <a:prstGeom prst="rect">
            <a:avLst/>
          </a:prstGeom>
        </p:spPr>
      </p:pic>
      <p:graphicFrame>
        <p:nvGraphicFramePr>
          <p:cNvPr id="10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3531482"/>
              </p:ext>
            </p:extLst>
          </p:nvPr>
        </p:nvGraphicFramePr>
        <p:xfrm>
          <a:off x="542451" y="2057412"/>
          <a:ext cx="4958366" cy="41290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7605"/>
                <a:gridCol w="2768319"/>
                <a:gridCol w="1262442"/>
              </a:tblGrid>
              <a:tr h="4893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KATILIMCI BİLGİLERİ</a:t>
                      </a:r>
                      <a:endParaRPr lang="tr-TR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98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İl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Üniversite/Kurum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Katılımcı Sayısı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Adıyaman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Adıyaman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Antalya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Akdeniz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Atılım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Bilkent </a:t>
                      </a:r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Çankaya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Gazi Üniveristesi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Hacettepe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Ankara</a:t>
                      </a:r>
                      <a:endParaRPr lang="tr-TR" sz="16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Orta Doğu Teknik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Çorum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Hitit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36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Diyarbakır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Dicle Üniversitesi</a:t>
                      </a:r>
                      <a:endParaRPr lang="tr-TR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778"/>
              </p:ext>
            </p:extLst>
          </p:nvPr>
        </p:nvGraphicFramePr>
        <p:xfrm>
          <a:off x="6212678" y="2057412"/>
          <a:ext cx="5510370" cy="41336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8968"/>
                <a:gridCol w="3057584"/>
                <a:gridCol w="1393818"/>
              </a:tblGrid>
              <a:tr h="4507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KATILIMCI BİLGİLERİ</a:t>
                      </a:r>
                      <a:endParaRPr lang="tr-TR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63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İl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Üniversite/Kurum</a:t>
                      </a:r>
                      <a:endParaRPr lang="tr-T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Katılımcı Sayısı</a:t>
                      </a:r>
                      <a:endParaRPr lang="tr-TR" sz="16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Işık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Kadir Has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Marmara Üniversitesi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Yeditepe </a:t>
                      </a:r>
                      <a:r>
                        <a:rPr lang="tr-TR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Üniversitesi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İzmir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Dokuz Eylül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İzmir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İzmir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Yaşar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Kocaeli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Gebze Yüksek Tek. Enstitüsü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Konya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Selçuk Üniversitesi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Muğla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Muğla Sıtkı Koçman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Sivas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Cumhuriyet Üniversitesi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89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Zonguldak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Bülent Ecevit Üniversitesi</a:t>
                      </a:r>
                      <a:endParaRPr lang="tr-TR" sz="16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2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1.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65125"/>
            <a:ext cx="1325563" cy="1325563"/>
          </a:xfrm>
          <a:prstGeom prst="rect">
            <a:avLst/>
          </a:prstGeom>
        </p:spPr>
      </p:pic>
      <p:graphicFrame>
        <p:nvGraphicFramePr>
          <p:cNvPr id="4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2767237"/>
              </p:ext>
            </p:extLst>
          </p:nvPr>
        </p:nvGraphicFramePr>
        <p:xfrm>
          <a:off x="2534992" y="1946053"/>
          <a:ext cx="7122016" cy="47223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02298"/>
                <a:gridCol w="3219718"/>
              </a:tblGrid>
              <a:tr h="7469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3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KATILIMCI BİLGİLERİ</a:t>
                      </a:r>
                      <a:endParaRPr lang="tr-TR" sz="3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083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Bölge</a:t>
                      </a:r>
                      <a:endParaRPr lang="tr-TR" sz="3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Katılımcı Sayısı</a:t>
                      </a:r>
                      <a:endParaRPr lang="tr-TR" sz="3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Akdeniz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Doğu Anadolu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Ege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Güneydoğu Anadolu</a:t>
                      </a:r>
                      <a:endParaRPr lang="tr-TR" sz="3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3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İç Anadolu Bölgesi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Karadeniz</a:t>
                      </a:r>
                      <a:endParaRPr lang="tr-TR" sz="3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6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Marmara Bölgesi</a:t>
                      </a:r>
                      <a:endParaRPr lang="tr-TR" sz="30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tr-TR" sz="3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2. Kadın Matematikçiler </a:t>
            </a:r>
            <a:br>
              <a:rPr lang="tr-TR" dirty="0" smtClean="0"/>
            </a:br>
            <a:r>
              <a:rPr lang="tr-TR" dirty="0" smtClean="0"/>
              <a:t>    Derneği Çalıştayı</a:t>
            </a:r>
            <a:endParaRPr lang="tr-TR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sz="half" idx="1"/>
          </p:nvPr>
        </p:nvSpPr>
        <p:spPr>
          <a:xfrm>
            <a:off x="4221125" y="3661568"/>
            <a:ext cx="4572000" cy="264249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Feride Kuzucuoğlu (Hacettepe Ü</a:t>
            </a:r>
            <a:r>
              <a:rPr lang="tr-TR" sz="2200" dirty="0" smtClean="0"/>
              <a:t>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 smtClean="0"/>
              <a:t>Serpil </a:t>
            </a:r>
            <a:r>
              <a:rPr lang="tr-TR" sz="2200" dirty="0"/>
              <a:t>Pehlivan (Süleyman Demirel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Betül Tanbay (Boğaziçi Ü.)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Ayşegül Yıldız Ulus (Galatasaray Ü.)</a:t>
            </a:r>
          </a:p>
          <a:p>
            <a:pPr marL="0" indent="0">
              <a:lnSpc>
                <a:spcPct val="70000"/>
              </a:lnSpc>
              <a:buNone/>
            </a:pPr>
            <a:endParaRPr lang="tr-TR" sz="2200" dirty="0"/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endParaRPr lang="tr-TR" sz="3200" dirty="0" smtClean="0"/>
          </a:p>
          <a:p>
            <a:pPr marL="0" indent="0" algn="ctr">
              <a:buNone/>
            </a:pPr>
            <a:endParaRPr lang="tr-TR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473153" y="1825625"/>
            <a:ext cx="45867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Sivas Cumhuriyet Üniversitesi</a:t>
            </a:r>
            <a:endParaRPr lang="tr-T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1-3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Mayıs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  <a:p>
            <a:pPr algn="ctr"/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sz="2400" u="sng" dirty="0">
                <a:solidFill>
                  <a:schemeClr val="accent1">
                    <a:lumMod val="50000"/>
                  </a:schemeClr>
                </a:solidFill>
              </a:rPr>
              <a:t>Davetli Konuşmacılar</a:t>
            </a:r>
          </a:p>
          <a:p>
            <a:endParaRPr lang="tr-T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8900" y="3661568"/>
            <a:ext cx="4864100" cy="237601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Ümit Aksoy (Atılım Ü</a:t>
            </a:r>
            <a:r>
              <a:rPr lang="tr-TR" sz="2200" dirty="0" smtClean="0"/>
              <a:t>.)</a:t>
            </a:r>
            <a:endParaRPr lang="tr-T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</a:rPr>
              <a:t>Gülin Ercan (ODTÜ)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Öznur Gölbaşı (Cumhuriyet Ü</a:t>
            </a:r>
            <a:r>
              <a:rPr lang="tr-TR" sz="2200" dirty="0" smtClean="0"/>
              <a:t>.)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/>
              <a:t>Ayşe Feza Güvenilir (Ankara Ü</a:t>
            </a:r>
            <a:r>
              <a:rPr lang="tr-TR" sz="2200" dirty="0" smtClean="0"/>
              <a:t>.)</a:t>
            </a:r>
            <a:endParaRPr lang="tr-T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</a:rPr>
              <a:t>Hatice Kandamar (Adnan Menderes Ü.)</a:t>
            </a:r>
          </a:p>
          <a:p>
            <a:pPr marL="0" indent="0">
              <a:lnSpc>
                <a:spcPct val="70000"/>
              </a:lnSpc>
              <a:buNone/>
            </a:pPr>
            <a:endParaRPr lang="tr-T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r-TR" sz="2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3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365124"/>
            <a:ext cx="1319672" cy="132556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75" y="1825625"/>
            <a:ext cx="3452789" cy="4883042"/>
          </a:xfrm>
        </p:spPr>
      </p:pic>
    </p:spTree>
    <p:extLst>
      <p:ext uri="{BB962C8B-B14F-4D97-AF65-F5344CB8AC3E}">
        <p14:creationId xmlns:p14="http://schemas.microsoft.com/office/powerpoint/2010/main" val="22941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990</Words>
  <Application>Microsoft Office PowerPoint</Application>
  <PresentationFormat>Custom</PresentationFormat>
  <Paragraphs>464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KADIN ve BİLİM III</vt:lpstr>
      <vt:lpstr>KADIN ve BİLİM I</vt:lpstr>
      <vt:lpstr>KADIN ve BİLİM I</vt:lpstr>
      <vt:lpstr>KADIN ve BİLİM II</vt:lpstr>
      <vt:lpstr>KADIN ve BİLİM II</vt:lpstr>
      <vt:lpstr>    1. Kadın Matematikçiler      Derneği Çalıştayı</vt:lpstr>
      <vt:lpstr>    1. Kadın Matematikçiler      Derneği Çalıştayı</vt:lpstr>
      <vt:lpstr>    1. Kadın Matematikçiler      Derneği Çalıştayı</vt:lpstr>
      <vt:lpstr>    2. Kadın Matematikçiler      Derneği Çalıştayı</vt:lpstr>
      <vt:lpstr>    2. Kadın Matematikçiler      Derneği Çalıştayı</vt:lpstr>
      <vt:lpstr>    2. Kadın Matematikçiler      Derneği Çalıştayı</vt:lpstr>
      <vt:lpstr>    2. Kadın Matematikçiler      Derneği Çalıştayı</vt:lpstr>
      <vt:lpstr>    2. Kadın Matematikçiler      Derneği Çalıştayı</vt:lpstr>
      <vt:lpstr>    2. Kadın Matematikçiler      Derneği Çalıştayı</vt:lpstr>
      <vt:lpstr>            Avrupa Kadın Matematikçiler           Derneği </vt:lpstr>
      <vt:lpstr>            Avrupa Kadın Matematikçiler           Derneği </vt:lpstr>
      <vt:lpstr>            </vt:lpstr>
      <vt:lpstr>PowerPoint Presentation</vt:lpstr>
      <vt:lpstr>PowerPoint Presentation</vt:lpstr>
      <vt:lpstr>Hazırlayanlar: Araş.Gör. Şeyma Kayan (Çankaya Ü.) Öğr.Gör. Şule Şahin (Hitit Ü.) </vt:lpstr>
      <vt:lpstr>KADIN ve BİLİM 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Şeyma BİLAZEROĞLU</dc:creator>
  <cp:lastModifiedBy>Billur</cp:lastModifiedBy>
  <cp:revision>56</cp:revision>
  <dcterms:created xsi:type="dcterms:W3CDTF">2015-10-28T08:27:36Z</dcterms:created>
  <dcterms:modified xsi:type="dcterms:W3CDTF">2015-10-29T21:19:38Z</dcterms:modified>
</cp:coreProperties>
</file>